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58" r:id="rId4"/>
    <p:sldId id="264" r:id="rId5"/>
    <p:sldId id="284" r:id="rId6"/>
    <p:sldId id="267" r:id="rId7"/>
    <p:sldId id="268" r:id="rId8"/>
    <p:sldId id="285" r:id="rId9"/>
    <p:sldId id="265" r:id="rId10"/>
    <p:sldId id="286" r:id="rId11"/>
    <p:sldId id="287" r:id="rId12"/>
    <p:sldId id="269" r:id="rId13"/>
    <p:sldId id="270" r:id="rId14"/>
    <p:sldId id="272" r:id="rId15"/>
    <p:sldId id="274" r:id="rId16"/>
    <p:sldId id="288" r:id="rId17"/>
    <p:sldId id="278" r:id="rId18"/>
    <p:sldId id="279" r:id="rId19"/>
    <p:sldId id="275" r:id="rId20"/>
    <p:sldId id="273" r:id="rId21"/>
    <p:sldId id="28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haelle bellon" initials="rb" lastIdx="1" clrIdx="0">
    <p:extLst>
      <p:ext uri="{19B8F6BF-5375-455C-9EA6-DF929625EA0E}">
        <p15:presenceInfo xmlns:p15="http://schemas.microsoft.com/office/powerpoint/2012/main" userId="b3da7ca355d719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1D40-F555-47AE-8415-8514E0B1E0A9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92393-6B59-4A8C-B5E1-795EBC512A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86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2393-6B59-4A8C-B5E1-795EBC512A3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0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8ACF9-018C-51E7-2EBD-CF43CF05F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2B1F2C-6D66-DE6A-52F4-9C7C01BE4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FAD681-031D-7C7F-0EE0-20BF4C3C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752C0-B268-FF0F-CEE0-3EF74A7D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EA041-12C1-3325-825C-57A6DB74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29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7B8D3-912E-AF7B-F2F9-4F4658BC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CAD923-6130-7C14-1C02-83D625B1A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7104F-CB57-8674-E50B-9AA9C9C1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6D6D00-E942-E2C2-1F0A-F2CAE11B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EFE348-82B8-0E8B-F44A-3E0F2E9E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455FD5-4E89-97E7-9033-88980EF82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8B11EC-D5C8-DC63-8CD9-B87A9B807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5FD39A-2E3E-6DBF-FD08-D70565D7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141F54-DCD7-E193-64AF-7ECEE107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8CF8F-DE47-3048-7300-DAB30EB4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102C3-6C34-9D49-7021-6BD8222D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39E92-AD40-85C5-7BCC-9A389B82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1AB69-A81C-5731-E049-A235531F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56CE9-BD89-CD9B-1956-AE2A5530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A06353-7207-A434-135A-4352A002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74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AEE8B-2FDE-4A80-583A-0C027A46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DB37E7-0086-A019-F92C-3FA456BC3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E5956-138F-E83C-A9C0-504CBA28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424F92-A540-2A2D-6B67-864749B8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30A69-4326-C9B1-2295-DFDE29E4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2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BA3D6-E29F-450A-8AF5-BEB69263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6E2428-668B-8C59-05E9-5DDB55990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9F514B-F6CE-F9D1-2502-74C18532D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47D631-1B66-16B1-FDDC-1E80C321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F8AC8A-5330-8E15-8A18-15B040F0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9F60ED-E4D6-E5EA-943A-11EDA856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6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58426-DD02-127B-5DED-FF1D1967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57274-FDC0-6873-FCF4-460EC0D2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6E9006-A1C6-3EF7-A6D9-FC72C28CA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B10FE3-692A-EA8F-4DBB-F0933C121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D2A403-5E82-3220-56DB-DA90FE88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3B7D9D-5130-5C03-49EF-6DF5C186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72C65C-3F73-740E-6113-ACFB11DA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040A03-10C9-4EDF-A5EE-93E0C8F3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9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3395E-294D-352B-072A-85CD7031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204608-8B30-C75D-585E-6172B258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35FE8E-8FD9-F87B-5945-84FD46F7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CFF84B-9476-B1A1-46D8-55732839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06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A2BE8E-A6E5-431B-C944-A44F9D2D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43576A-EC10-2142-E7A3-13B8C5FD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B4FD02-BD7F-920C-7D71-26314C1C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32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D9A3C-D277-A192-4FC8-AF18945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761B2-896E-0C7B-7F8F-7097F84F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7F074C-69C0-7A86-47FD-B5060D973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317E6A-1B2B-D07A-FD96-6A3AB545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43CB9-8E1E-93E6-69D1-537E799C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C5F77E-3376-F7A4-241F-545B088D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3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37744-6A84-89CB-12F1-C97C619C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E6C665-7C3F-19EB-15E5-93D340B32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B3EA1D-4EA4-7162-940E-8680EE9D7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0E32F6-8A89-CE6C-8B6B-94D91A61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C1BB56-7979-9A25-5026-023651C6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DFA26-9E48-DD2B-EAA8-98EBFC8E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31139C-34A8-3C90-1D56-849EB36D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26719-ABDE-FAF7-112D-A4F0AC5C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9BED49-933F-8D61-D3C6-8E5AAD095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A5ED-B796-4CB1-A598-7A17F59403F7}" type="datetimeFigureOut">
              <a:rPr lang="fr-FR" smtClean="0"/>
              <a:pPr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B79546-1316-61B9-9E00-9BF646CEB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5BA0B9-BF00-5250-147B-D93987A66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F90C-B2DE-4E36-ADBD-7000BC3CE1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75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gallica.bnf.fr/ark:/12148/bpt6k884276z?rk=42918;4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11" Type="http://schemas.openxmlformats.org/officeDocument/2006/relationships/image" Target="../media/image3.jpe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53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3.jpe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64.png"/><Relationship Id="rId5" Type="http://schemas.openxmlformats.org/officeDocument/2006/relationships/image" Target="../media/image5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3.jpe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3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E6BAB9-386A-B9E4-307A-24E04DE8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6965"/>
            <a:ext cx="12192000" cy="68949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0D6705-6954-1022-4B7A-3EBF8558469F}"/>
              </a:ext>
            </a:extLst>
          </p:cNvPr>
          <p:cNvSpPr txBox="1"/>
          <p:nvPr/>
        </p:nvSpPr>
        <p:spPr>
          <a:xfrm>
            <a:off x="6591124" y="1423479"/>
            <a:ext cx="5278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endParaRPr lang="fr-FR" sz="4400" dirty="0">
              <a:latin typeface="Blackadder ITC" panose="04020505051007020D02" pitchFamily="8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372" y="606175"/>
            <a:ext cx="4040505" cy="571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834722" y="3299306"/>
            <a:ext cx="8096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Blackadder ITC" panose="04020505051007020D02" pitchFamily="82" charset="0"/>
              </a:rPr>
              <a:t>lendemains de la Libération</a:t>
            </a:r>
          </a:p>
          <a:p>
            <a:pPr algn="ctr"/>
            <a:endParaRPr lang="fr-FR" sz="5400" dirty="0">
              <a:latin typeface="Blackadder ITC" panose="04020505051007020D02" pitchFamily="82" charset="0"/>
            </a:endParaRPr>
          </a:p>
          <a:p>
            <a:endParaRPr lang="fr-FR" sz="5400" dirty="0"/>
          </a:p>
        </p:txBody>
      </p:sp>
      <p:sp>
        <p:nvSpPr>
          <p:cNvPr id="9" name="ZoneTexte 8"/>
          <p:cNvSpPr txBox="1"/>
          <p:nvPr/>
        </p:nvSpPr>
        <p:spPr>
          <a:xfrm>
            <a:off x="6591124" y="2048980"/>
            <a:ext cx="5064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Blackadder ITC" panose="04020505051007020D02" pitchFamily="82" charset="0"/>
              </a:rPr>
              <a:t>des jours sombres aux</a:t>
            </a:r>
          </a:p>
          <a:p>
            <a:endParaRPr lang="fr-FR" sz="5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674304" y="4597583"/>
            <a:ext cx="530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Blackadder ITC" panose="04020505051007020D02" pitchFamily="82" charset="0"/>
              </a:rPr>
              <a:t>(1940-1945)</a:t>
            </a:r>
          </a:p>
          <a:p>
            <a:endParaRPr lang="fr-FR" sz="6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199171" cy="6061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86ED091-9424-DB84-0FCE-975D44303438}"/>
              </a:ext>
            </a:extLst>
          </p:cNvPr>
          <p:cNvSpPr txBox="1"/>
          <p:nvPr/>
        </p:nvSpPr>
        <p:spPr>
          <a:xfrm>
            <a:off x="5789569" y="771533"/>
            <a:ext cx="676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Blackadder ITC" panose="04020505051007020D02" pitchFamily="82" charset="0"/>
              </a:rPr>
              <a:t>L’Ecole  et la Résistance :</a:t>
            </a:r>
            <a:endParaRPr lang="fr-FR" sz="5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991D27-69F3-0141-62FD-F9EE509E8784}"/>
              </a:ext>
            </a:extLst>
          </p:cNvPr>
          <p:cNvSpPr txBox="1"/>
          <p:nvPr/>
        </p:nvSpPr>
        <p:spPr>
          <a:xfrm>
            <a:off x="6965880" y="6289026"/>
            <a:ext cx="520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Raphaëlle BELLON- 21 octobre 2022 – </a:t>
            </a:r>
            <a:r>
              <a:rPr lang="fr-FR" dirty="0" err="1">
                <a:solidFill>
                  <a:srgbClr val="FF0000"/>
                </a:solidFill>
              </a:rPr>
              <a:t>Munaé</a:t>
            </a:r>
            <a:r>
              <a:rPr lang="fr-FR" dirty="0">
                <a:solidFill>
                  <a:srgbClr val="FF0000"/>
                </a:solidFill>
              </a:rPr>
              <a:t> ROUEN</a:t>
            </a:r>
          </a:p>
        </p:txBody>
      </p:sp>
    </p:spTree>
    <p:extLst>
      <p:ext uri="{BB962C8B-B14F-4D97-AF65-F5344CB8AC3E}">
        <p14:creationId xmlns:p14="http://schemas.microsoft.com/office/powerpoint/2010/main" val="32135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e Vue De Dessus Directe D'un Bureau D'écolier Vintage Avec Un Couvercle à  Charnière Et Un Encrier Trou Sur Un Fond Isolé Banque D'Images Et Photos  Libres De Droits. Image 19753199.">
            <a:extLst>
              <a:ext uri="{FF2B5EF4-FFF2-40B4-BE49-F238E27FC236}">
                <a16:creationId xmlns:a16="http://schemas.microsoft.com/office/drawing/2014/main" id="{F884E523-0003-0574-1B1E-E98FD63D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90" y="-1"/>
            <a:ext cx="12678310" cy="70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D78AFE-4A07-DBDB-4957-9021D44A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92" y="176035"/>
            <a:ext cx="4693059" cy="6505930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9EAF8517-8126-D0A2-918F-10AFD6AD0ED2}"/>
              </a:ext>
            </a:extLst>
          </p:cNvPr>
          <p:cNvGrpSpPr/>
          <p:nvPr/>
        </p:nvGrpSpPr>
        <p:grpSpPr>
          <a:xfrm>
            <a:off x="2806833" y="630345"/>
            <a:ext cx="8660086" cy="5359675"/>
            <a:chOff x="2791812" y="556522"/>
            <a:chExt cx="8660086" cy="53596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EC8B0E-F01A-8E63-EE70-1115D9883EDC}"/>
                </a:ext>
              </a:extLst>
            </p:cNvPr>
            <p:cNvSpPr/>
            <p:nvPr/>
          </p:nvSpPr>
          <p:spPr>
            <a:xfrm>
              <a:off x="2791812" y="3236360"/>
              <a:ext cx="2167847" cy="124317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3620AE05-676B-8034-A37B-A00FE0E8F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7250" y="556522"/>
              <a:ext cx="3854648" cy="535967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E85D309-D1E9-0D01-2219-691C867D4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5" y="1599807"/>
            <a:ext cx="2329513" cy="32554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5882CD-22C0-9ADF-2A80-C03475F80257}"/>
              </a:ext>
            </a:extLst>
          </p:cNvPr>
          <p:cNvSpPr txBox="1"/>
          <p:nvPr/>
        </p:nvSpPr>
        <p:spPr>
          <a:xfrm>
            <a:off x="53646" y="5006295"/>
            <a:ext cx="223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Brochure du CNRD 2022-2023</a:t>
            </a:r>
            <a:br>
              <a:rPr lang="fr-FR" sz="1050" dirty="0">
                <a:solidFill>
                  <a:schemeClr val="bg1"/>
                </a:solidFill>
              </a:rPr>
            </a:br>
            <a:r>
              <a:rPr lang="fr-FR" sz="1050" i="1" dirty="0">
                <a:solidFill>
                  <a:schemeClr val="bg1"/>
                </a:solidFill>
              </a:rPr>
              <a:t>La Lettre de la Fondation de la Résistance,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N° 110, septembre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DA07D6-3649-445D-DE94-4C7478B769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123290" y="15270"/>
            <a:ext cx="1199171" cy="60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9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6867" y="6457890"/>
            <a:ext cx="1118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Article de Marcel Abraham, sous le pseudonyme de Jacques Villefranche, « Vichy contre l’enseignement national », pour les </a:t>
            </a:r>
            <a:r>
              <a:rPr lang="fr-FR" sz="1200" i="1" dirty="0"/>
              <a:t>Cahiers de la Libération</a:t>
            </a:r>
            <a:r>
              <a:rPr lang="fr-FR" sz="1200" dirty="0"/>
              <a:t>, Mars 1944 © BNF/Gallica. Disponible en ligne : </a:t>
            </a:r>
            <a:r>
              <a:rPr lang="fr-FR" sz="1200" dirty="0">
                <a:hlinkClick r:id="rId3"/>
              </a:rPr>
              <a:t>https://gallica.bnf.fr/ark:/12148/bpt6k884276z?rk=42918;4#</a:t>
            </a:r>
            <a:r>
              <a:rPr lang="fr-FR" sz="1200" dirty="0"/>
              <a:t> (consulté le 24/09/2022)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357956-BB0F-A6F7-22D0-186CE9F6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85573" y="123111"/>
            <a:ext cx="6155683" cy="6092846"/>
          </a:xfrm>
          <a:prstGeom prst="rect">
            <a:avLst/>
          </a:prstGeom>
        </p:spPr>
      </p:pic>
      <p:pic>
        <p:nvPicPr>
          <p:cNvPr id="5" name="Image3">
            <a:extLst>
              <a:ext uri="{FF2B5EF4-FFF2-40B4-BE49-F238E27FC236}">
                <a16:creationId xmlns:a16="http://schemas.microsoft.com/office/drawing/2014/main" id="{CC369232-568A-4DF1-D724-20E3EC3184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8758"/>
          <a:stretch>
            <a:fillRect/>
          </a:stretch>
        </p:blipFill>
        <p:spPr bwMode="auto">
          <a:xfrm>
            <a:off x="2278073" y="893140"/>
            <a:ext cx="7635854" cy="38942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5BD771-A19F-CA43-5E99-080588A45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78073" y="893140"/>
            <a:ext cx="7451554" cy="439458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EAF25EED-2F3E-329B-FF9F-3E3AB2EC09EE}"/>
              </a:ext>
            </a:extLst>
          </p:cNvPr>
          <p:cNvGrpSpPr/>
          <p:nvPr/>
        </p:nvGrpSpPr>
        <p:grpSpPr>
          <a:xfrm>
            <a:off x="-126077" y="1058996"/>
            <a:ext cx="12419982" cy="3750588"/>
            <a:chOff x="-126077" y="1058996"/>
            <a:chExt cx="12419982" cy="3750588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800E32D-26A7-BF51-C757-EB61EA7BC331}"/>
                </a:ext>
              </a:extLst>
            </p:cNvPr>
            <p:cNvGrpSpPr/>
            <p:nvPr/>
          </p:nvGrpSpPr>
          <p:grpSpPr>
            <a:xfrm>
              <a:off x="-126077" y="1058996"/>
              <a:ext cx="6937125" cy="2031435"/>
              <a:chOff x="2701273" y="1225473"/>
              <a:chExt cx="6937125" cy="2031435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5EAF4521-0AB1-A35D-E386-C857696AC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2701273" y="1225473"/>
                <a:ext cx="6459480" cy="695794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81A7B39F-1B3D-5981-120A-6973F5775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 bwMode="auto">
              <a:xfrm>
                <a:off x="2766076" y="2034041"/>
                <a:ext cx="6872322" cy="1222867"/>
              </a:xfrm>
              <a:prstGeom prst="rect">
                <a:avLst/>
              </a:prstGeom>
            </p:spPr>
          </p:pic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3F5EDD44-C34A-AEBF-CA1D-03EC09C58E2E}"/>
                </a:ext>
              </a:extLst>
            </p:cNvPr>
            <p:cNvGrpSpPr/>
            <p:nvPr/>
          </p:nvGrpSpPr>
          <p:grpSpPr>
            <a:xfrm>
              <a:off x="6850768" y="1115488"/>
              <a:ext cx="5443137" cy="3694096"/>
              <a:chOff x="6850768" y="1115488"/>
              <a:chExt cx="5443137" cy="3694096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332E042F-45F2-92B6-9531-2224EC264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 bwMode="auto">
              <a:xfrm>
                <a:off x="6850768" y="1115488"/>
                <a:ext cx="5443137" cy="3694096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587E0D-C6EB-643A-8588-3EF2A2376507}"/>
                  </a:ext>
                </a:extLst>
              </p:cNvPr>
              <p:cNvSpPr/>
              <p:nvPr/>
            </p:nvSpPr>
            <p:spPr>
              <a:xfrm>
                <a:off x="7352245" y="1406894"/>
                <a:ext cx="887630" cy="2369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6614633-0812-7B72-156C-C00695ABD176}"/>
              </a:ext>
            </a:extLst>
          </p:cNvPr>
          <p:cNvGrpSpPr/>
          <p:nvPr/>
        </p:nvGrpSpPr>
        <p:grpSpPr>
          <a:xfrm>
            <a:off x="1646792" y="219258"/>
            <a:ext cx="8633244" cy="5552305"/>
            <a:chOff x="1646792" y="219258"/>
            <a:chExt cx="8633244" cy="555230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8B8F102-1EA2-E6AA-0545-ED84AB703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1646792" y="219258"/>
              <a:ext cx="8633244" cy="203433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AC14678-0423-3D3E-6BFE-6C851C591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2755644" y="2391762"/>
              <a:ext cx="6879346" cy="3379801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10E2974D-A239-8EF4-C5B4-98F4A55DDFD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199171" cy="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AE911F-8910-204E-589D-EC6B549F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61" y="-682588"/>
            <a:ext cx="8113996" cy="53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15D89B-6254-B166-3EF9-D3999B0AE8B2}"/>
              </a:ext>
            </a:extLst>
          </p:cNvPr>
          <p:cNvSpPr txBox="1"/>
          <p:nvPr/>
        </p:nvSpPr>
        <p:spPr>
          <a:xfrm>
            <a:off x="4978767" y="843677"/>
            <a:ext cx="5723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  <a:t>Présentation </a:t>
            </a:r>
            <a:br>
              <a:rPr lang="fr-FR" sz="54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</a:br>
            <a:r>
              <a:rPr lang="fr-FR" sz="54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  <a:t>des ressources internet </a:t>
            </a:r>
          </a:p>
          <a:p>
            <a:pPr algn="ctr"/>
            <a:r>
              <a:rPr lang="fr-FR" sz="54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  <a:t>et  multimédia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5A2E3-2D19-93B3-E4DC-B2D95AA6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84960" y="3003692"/>
            <a:ext cx="3450622" cy="21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6FEF75D-95DF-3EE6-7158-BEA89ED317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199171" cy="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759" y="914400"/>
            <a:ext cx="3976778" cy="860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BROCHURE EN LIGNE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0452" y="773501"/>
            <a:ext cx="4945812" cy="12019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LES RESSOURCES DE LA FONDATION DE LA RESISTANCE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12144" y="2048904"/>
            <a:ext cx="9016569" cy="4527575"/>
            <a:chOff x="112144" y="2048904"/>
            <a:chExt cx="9016569" cy="452757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574" y="2048904"/>
              <a:ext cx="8680139" cy="452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12144" y="3657600"/>
              <a:ext cx="2277374" cy="8626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Musée de la Résistance en ligne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622430" y="4408098"/>
            <a:ext cx="785004" cy="3278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750279" y="4198189"/>
            <a:ext cx="785004" cy="3278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16679" y="4143555"/>
            <a:ext cx="785004" cy="3278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321169" y="0"/>
            <a:ext cx="5210355" cy="5779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ressources dédiées au CNRD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8236" y="2323878"/>
            <a:ext cx="3827918" cy="12019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Le portail CNRD proposé par </a:t>
            </a:r>
            <a:r>
              <a:rPr lang="fr-F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Canopé</a:t>
            </a:r>
            <a:endParaRPr lang="fr-F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959" y="3821501"/>
            <a:ext cx="3745856" cy="12019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ressources de l’ECPAD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5018" y="2744195"/>
            <a:ext cx="7317002" cy="355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2892669" y="6603023"/>
            <a:ext cx="917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Toutes les images présentées ici sont des captures d’écran des sites concernés, réalisées le 16/09/2022 (Musée de la Résistance en Ligne, ECPAD)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-26376"/>
            <a:ext cx="1366463" cy="690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EB2551-BEA3-4B5E-2925-7F48801107A8}"/>
              </a:ext>
            </a:extLst>
          </p:cNvPr>
          <p:cNvSpPr/>
          <p:nvPr/>
        </p:nvSpPr>
        <p:spPr>
          <a:xfrm>
            <a:off x="683231" y="5307439"/>
            <a:ext cx="3745856" cy="12019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ressources de l’INA (</a:t>
            </a:r>
            <a:r>
              <a:rPr lang="fr-F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Lumni</a:t>
            </a: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enseignement)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D34A1E-8919-F1F5-FA24-DD4C7F3C0817}"/>
              </a:ext>
            </a:extLst>
          </p:cNvPr>
          <p:cNvSpPr/>
          <p:nvPr/>
        </p:nvSpPr>
        <p:spPr>
          <a:xfrm>
            <a:off x="6746291" y="2689011"/>
            <a:ext cx="4558693" cy="12019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ressources proposées par les Fondations, Musées, centres d’archives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3032C47-53AA-4E8E-1917-C53E9353E1B6}"/>
              </a:ext>
            </a:extLst>
          </p:cNvPr>
          <p:cNvGrpSpPr/>
          <p:nvPr/>
        </p:nvGrpSpPr>
        <p:grpSpPr>
          <a:xfrm>
            <a:off x="1257275" y="1067067"/>
            <a:ext cx="10526610" cy="5302677"/>
            <a:chOff x="1257275" y="1067067"/>
            <a:chExt cx="10526610" cy="530267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5F61116-61DD-6505-1A11-A7B5F823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7275" y="1067067"/>
              <a:ext cx="10526610" cy="518106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E10B7D-B05C-99D1-2457-3609961EBA5E}"/>
                </a:ext>
              </a:extLst>
            </p:cNvPr>
            <p:cNvSpPr/>
            <p:nvPr/>
          </p:nvSpPr>
          <p:spPr>
            <a:xfrm>
              <a:off x="6520580" y="4307457"/>
              <a:ext cx="2842790" cy="20622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4C767E3D-E691-8A88-F9EA-E1A2E2522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644" y="1080863"/>
            <a:ext cx="10904691" cy="526611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591F7B9-345D-0F67-F11F-4DE148334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248" y="987299"/>
            <a:ext cx="4921503" cy="48834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7" grpId="0" animBg="1"/>
      <p:bldP spid="18" grpId="0" animBg="1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1169" y="0"/>
            <a:ext cx="5210355" cy="5779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bases de données en ligne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26477" y="882509"/>
            <a:ext cx="10207868" cy="5475060"/>
            <a:chOff x="826477" y="882509"/>
            <a:chExt cx="10207868" cy="547506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6150" y="882509"/>
              <a:ext cx="8258195" cy="547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826477" y="3077308"/>
              <a:ext cx="2839915" cy="8352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Biographies sur le Musée de la Résistance en ligne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69277" y="1037492"/>
            <a:ext cx="11324492" cy="5319346"/>
            <a:chOff x="369277" y="1037492"/>
            <a:chExt cx="11324492" cy="5319346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277" y="1037492"/>
              <a:ext cx="10330559" cy="5319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9056077" y="3358662"/>
              <a:ext cx="2637692" cy="90560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Biographies sur le musée de l’Ordre de la Libération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0" y="714006"/>
            <a:ext cx="11035412" cy="5431816"/>
            <a:chOff x="386862" y="898645"/>
            <a:chExt cx="11035412" cy="5431816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5211" y="898645"/>
              <a:ext cx="10447063" cy="543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386862" y="3376246"/>
              <a:ext cx="2233246" cy="8352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Biographies sur le site du </a:t>
              </a:r>
              <a:r>
                <a:rPr lang="fr-FR" dirty="0" err="1"/>
                <a:t>Maitron</a:t>
              </a:r>
              <a:endParaRPr lang="fr-FR" dirty="0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9477" y="836742"/>
            <a:ext cx="9012914" cy="60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e 13"/>
          <p:cNvGrpSpPr/>
          <p:nvPr/>
        </p:nvGrpSpPr>
        <p:grpSpPr>
          <a:xfrm>
            <a:off x="4911590" y="2050795"/>
            <a:ext cx="4913660" cy="3429024"/>
            <a:chOff x="2643174" y="1857364"/>
            <a:chExt cx="4913660" cy="342902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3174" y="1857364"/>
              <a:ext cx="197167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Connecteur droit avec flèche 15"/>
            <p:cNvCxnSpPr/>
            <p:nvPr/>
          </p:nvCxnSpPr>
          <p:spPr>
            <a:xfrm rot="10800000">
              <a:off x="5072066" y="3857628"/>
              <a:ext cx="500066" cy="142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6" descr="https://o.remove.bg/downloads/9f8cd324-a07a-4143-9a10-99b3e0e8d2fc/Capture-removebg-preview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86380" y="3143248"/>
              <a:ext cx="2270454" cy="2143140"/>
            </a:xfrm>
            <a:prstGeom prst="rect">
              <a:avLst/>
            </a:prstGeom>
            <a:noFill/>
          </p:spPr>
        </p:pic>
        <p:sp>
          <p:nvSpPr>
            <p:cNvPr id="18" name="ZoneTexte 17"/>
            <p:cNvSpPr txBox="1"/>
            <p:nvPr/>
          </p:nvSpPr>
          <p:spPr>
            <a:xfrm>
              <a:off x="5643570" y="3429000"/>
              <a:ext cx="142876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latin typeface="Monotype Corsiva" pitchFamily="66" charset="0"/>
                </a:rPr>
                <a:t>Dossiers individuels établis par différentes administrations chargées d’identifier et d’homologuer les services rendus pour faits de résistance. </a:t>
              </a:r>
            </a:p>
          </p:txBody>
        </p:sp>
      </p:grp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15505" y="951098"/>
            <a:ext cx="8784331" cy="512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4123592" y="4941277"/>
            <a:ext cx="1494693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9794631" y="2875085"/>
            <a:ext cx="369277" cy="44840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-26376"/>
            <a:ext cx="1366463" cy="6907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5916E90-C6E5-FBAA-B664-8927CF1E08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785" y="500431"/>
            <a:ext cx="10447063" cy="54738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F451E28-ED78-338A-6952-413D51CDEB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7842"/>
            <a:ext cx="12192000" cy="60578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59E28D2-BA08-DBCD-0519-E4A5A2E4787B}"/>
              </a:ext>
            </a:extLst>
          </p:cNvPr>
          <p:cNvSpPr/>
          <p:nvPr/>
        </p:nvSpPr>
        <p:spPr>
          <a:xfrm>
            <a:off x="9794631" y="4261067"/>
            <a:ext cx="414055" cy="495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3401F6D-BBB5-23A7-CFD5-92DCC3AE4F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335" y="838524"/>
            <a:ext cx="10560442" cy="5285850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CA88B4C9-63D4-F9F7-D34C-C559C5A2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9609" y="664364"/>
            <a:ext cx="9012914" cy="60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oupe 26">
            <a:extLst>
              <a:ext uri="{FF2B5EF4-FFF2-40B4-BE49-F238E27FC236}">
                <a16:creationId xmlns:a16="http://schemas.microsoft.com/office/drawing/2014/main" id="{0C11E243-2B04-027B-6A60-07E9DBF0601F}"/>
              </a:ext>
            </a:extLst>
          </p:cNvPr>
          <p:cNvGrpSpPr/>
          <p:nvPr/>
        </p:nvGrpSpPr>
        <p:grpSpPr>
          <a:xfrm>
            <a:off x="971785" y="1029390"/>
            <a:ext cx="10805014" cy="5579452"/>
            <a:chOff x="1275617" y="1041156"/>
            <a:chExt cx="10805014" cy="5579452"/>
          </a:xfrm>
        </p:grpSpPr>
        <p:pic>
          <p:nvPicPr>
            <p:cNvPr id="35" name="Picture 7">
              <a:extLst>
                <a:ext uri="{FF2B5EF4-FFF2-40B4-BE49-F238E27FC236}">
                  <a16:creationId xmlns:a16="http://schemas.microsoft.com/office/drawing/2014/main" id="{19E1A884-05D1-0785-BF25-AA9810E77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275617" y="1041156"/>
              <a:ext cx="10633385" cy="5579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95861E-7563-30E9-DDC9-0F603DB41017}"/>
                </a:ext>
              </a:extLst>
            </p:cNvPr>
            <p:cNvSpPr/>
            <p:nvPr/>
          </p:nvSpPr>
          <p:spPr>
            <a:xfrm>
              <a:off x="8001000" y="4668715"/>
              <a:ext cx="4079631" cy="117817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Le Livre Mémorial de la Fondation pour la Mémoire de la Déportation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FAF85F-8D32-555F-C511-543ACF61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18" y="1185"/>
            <a:ext cx="12390635" cy="6881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99318" y="0"/>
            <a:ext cx="1366463" cy="690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0821" y="482885"/>
            <a:ext cx="5210355" cy="5779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archives en ligne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47C09A-8490-C785-6024-42E92F18F70A}"/>
              </a:ext>
            </a:extLst>
          </p:cNvPr>
          <p:cNvSpPr txBox="1"/>
          <p:nvPr/>
        </p:nvSpPr>
        <p:spPr>
          <a:xfrm>
            <a:off x="2732926" y="1460980"/>
            <a:ext cx="373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ARCHIVES NATIONALES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9223D5-2A33-721C-3944-51E733F5FD9A}"/>
              </a:ext>
            </a:extLst>
          </p:cNvPr>
          <p:cNvSpPr txBox="1"/>
          <p:nvPr/>
        </p:nvSpPr>
        <p:spPr>
          <a:xfrm>
            <a:off x="4015483" y="1913133"/>
            <a:ext cx="373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Fonds </a:t>
            </a:r>
            <a:r>
              <a:rPr lang="fr-FR" sz="2400" dirty="0"/>
              <a:t>72AJ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9D81C7-8E61-79C4-E897-42F098BF71FE}"/>
              </a:ext>
            </a:extLst>
          </p:cNvPr>
          <p:cNvSpPr txBox="1"/>
          <p:nvPr/>
        </p:nvSpPr>
        <p:spPr>
          <a:xfrm>
            <a:off x="4015483" y="2374813"/>
            <a:ext cx="798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Rapports des Ecoles parisiennes sur la libération de Paris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36B684A-73E7-9B20-CDEE-4BB42095B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0" y="1559179"/>
            <a:ext cx="2453230" cy="1231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366463" cy="690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47746" y="211016"/>
            <a:ext cx="545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rgbClr val="FF0000"/>
                </a:solidFill>
                <a:latin typeface="Monotype Corsiva" pitchFamily="66" charset="0"/>
              </a:rPr>
              <a:t>Exemples de ressources en ligne – Archives nationales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94692" y="6040316"/>
            <a:ext cx="391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"Contribution à l'histoire des origines de la Résistance à Lyon (Rhône) et principalement du mouvement </a:t>
            </a:r>
            <a:r>
              <a:rPr lang="fr-FR" sz="800" dirty="0" err="1"/>
              <a:t>Franc-Tireur</a:t>
            </a:r>
            <a:r>
              <a:rPr lang="fr-FR" sz="800" dirty="0"/>
              <a:t>", par Auguste </a:t>
            </a:r>
            <a:r>
              <a:rPr lang="fr-FR" sz="800" dirty="0" err="1"/>
              <a:t>Pinton</a:t>
            </a:r>
            <a:r>
              <a:rPr lang="fr-FR" sz="800" dirty="0"/>
              <a:t>, non daté, Archives Nationales, 72AJ/55/I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1B9025-D559-E099-B4ED-6EA107CC4E5D}"/>
              </a:ext>
            </a:extLst>
          </p:cNvPr>
          <p:cNvSpPr txBox="1"/>
          <p:nvPr/>
        </p:nvSpPr>
        <p:spPr>
          <a:xfrm>
            <a:off x="4808306" y="6479209"/>
            <a:ext cx="761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https://www.archives-nationales.culture.gouv.fr/seconde-guerre-mondiale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31315B-BC27-3DB7-E992-B5B583B89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608" y="1068809"/>
            <a:ext cx="10180705" cy="5063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B0F9E7-D35C-7B60-6436-B3B1C23BD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408" y="831948"/>
            <a:ext cx="9779503" cy="54739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202A09C-27BA-0507-6DB1-34D59FC29A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96" y="606280"/>
            <a:ext cx="11837008" cy="56454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763AA3-7A47-D9FE-08FB-0BACF64F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59" y="572152"/>
            <a:ext cx="4539543" cy="56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1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89" y="-23054"/>
            <a:ext cx="12390635" cy="6881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366463" cy="690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47746" y="211016"/>
            <a:ext cx="545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rgbClr val="FF0000"/>
                </a:solidFill>
                <a:latin typeface="Monotype Corsiva" pitchFamily="66" charset="0"/>
              </a:rPr>
              <a:t>Exemples de ressources en ligne – Archives nationales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45422" y="5433646"/>
            <a:ext cx="75877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Capture d’écran du site des archives nationales – Archives du Comité d’Histoire de la Seconde guerre mondiale</a:t>
            </a:r>
            <a:r>
              <a:rPr lang="fr-FR" sz="1050" dirty="0"/>
              <a:t>, fait le 16/092022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94692" y="6040316"/>
            <a:ext cx="391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"Contribution à l'histoire des origines de la Résistance à Lyon (Rhône) et principalement du mouvement </a:t>
            </a:r>
            <a:r>
              <a:rPr lang="fr-FR" sz="800" dirty="0" err="1"/>
              <a:t>Franc-Tireur</a:t>
            </a:r>
            <a:r>
              <a:rPr lang="fr-FR" sz="800" dirty="0"/>
              <a:t>", par Auguste </a:t>
            </a:r>
            <a:r>
              <a:rPr lang="fr-FR" sz="800" dirty="0" err="1"/>
              <a:t>Pinton</a:t>
            </a:r>
            <a:r>
              <a:rPr lang="fr-FR" sz="800" dirty="0"/>
              <a:t>, non daté, Archives Nationales, 72AJ/55/I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1B9025-D559-E099-B4ED-6EA107CC4E5D}"/>
              </a:ext>
            </a:extLst>
          </p:cNvPr>
          <p:cNvSpPr txBox="1"/>
          <p:nvPr/>
        </p:nvSpPr>
        <p:spPr>
          <a:xfrm>
            <a:off x="4808306" y="6479209"/>
            <a:ext cx="761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https://www.archives-nationales.culture.gouv.fr/seconde-guerre-mondiale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09A356-7C66-FF88-3CD3-84E1E6D265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91" r="-14"/>
          <a:stretch/>
        </p:blipFill>
        <p:spPr>
          <a:xfrm>
            <a:off x="1820037" y="1402772"/>
            <a:ext cx="7759897" cy="371175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321144" y="1998921"/>
            <a:ext cx="4280596" cy="14185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A77B8A-DBB9-8E88-B894-68D0C9F30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87" r="1231"/>
          <a:stretch/>
        </p:blipFill>
        <p:spPr>
          <a:xfrm>
            <a:off x="1070576" y="690740"/>
            <a:ext cx="9895485" cy="4719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0F1926-0A4C-7791-9A3C-815BDD2B427B}"/>
              </a:ext>
            </a:extLst>
          </p:cNvPr>
          <p:cNvSpPr/>
          <p:nvPr/>
        </p:nvSpPr>
        <p:spPr>
          <a:xfrm>
            <a:off x="7676707" y="2456121"/>
            <a:ext cx="3112192" cy="2488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5BBB8D-777F-58C2-988F-F3845148F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939" y="814596"/>
            <a:ext cx="9915585" cy="469141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E1ABDD-5EB2-1E83-00B9-DF5A4404C8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834" y="1084715"/>
            <a:ext cx="9282968" cy="4391838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376834" y="411071"/>
            <a:ext cx="9341318" cy="5864469"/>
            <a:chOff x="1580786" y="580292"/>
            <a:chExt cx="9341318" cy="5864469"/>
          </a:xfrm>
        </p:grpSpPr>
        <p:grpSp>
          <p:nvGrpSpPr>
            <p:cNvPr id="16" name="Groupe 15"/>
            <p:cNvGrpSpPr/>
            <p:nvPr/>
          </p:nvGrpSpPr>
          <p:grpSpPr>
            <a:xfrm>
              <a:off x="1580786" y="580292"/>
              <a:ext cx="9341318" cy="5864469"/>
              <a:chOff x="1580786" y="580292"/>
              <a:chExt cx="9341318" cy="5864469"/>
            </a:xfrm>
          </p:grpSpPr>
          <p:pic>
            <p:nvPicPr>
              <p:cNvPr id="31750" name="Picture 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80786" y="593481"/>
                <a:ext cx="4755932" cy="585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751" name="Picture 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288697" y="580292"/>
                <a:ext cx="4633407" cy="5838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7" name="ZoneTexte 16"/>
            <p:cNvSpPr txBox="1"/>
            <p:nvPr/>
          </p:nvSpPr>
          <p:spPr>
            <a:xfrm>
              <a:off x="6840415" y="5882054"/>
              <a:ext cx="36488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« Rapport sur la libération de Stains, 17 août au 27 août 1944 » (18 septembre 1944), Archives nationales, </a:t>
              </a:r>
              <a:r>
                <a:rPr lang="fr-FR" sz="1050" i="1" dirty="0"/>
                <a:t>Cote : 72AJ/62/IV</a:t>
              </a:r>
              <a:endParaRPr lang="fr-FR" sz="105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8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FAF85F-8D32-555F-C511-543ACF61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18" y="1185"/>
            <a:ext cx="12390635" cy="6881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99318" y="0"/>
            <a:ext cx="1366463" cy="690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0821" y="482885"/>
            <a:ext cx="5210355" cy="5779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Trouver des archives en ligne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47C09A-8490-C785-6024-42E92F18F70A}"/>
              </a:ext>
            </a:extLst>
          </p:cNvPr>
          <p:cNvSpPr txBox="1"/>
          <p:nvPr/>
        </p:nvSpPr>
        <p:spPr>
          <a:xfrm>
            <a:off x="2732926" y="1460980"/>
            <a:ext cx="373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ARCHIVES NATIONALES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9223D5-2A33-721C-3944-51E733F5FD9A}"/>
              </a:ext>
            </a:extLst>
          </p:cNvPr>
          <p:cNvSpPr txBox="1"/>
          <p:nvPr/>
        </p:nvSpPr>
        <p:spPr>
          <a:xfrm>
            <a:off x="4015483" y="1913133"/>
            <a:ext cx="373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Fonds </a:t>
            </a:r>
            <a:r>
              <a:rPr lang="fr-FR" sz="2400" dirty="0"/>
              <a:t>72AJ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9D81C7-8E61-79C4-E897-42F098BF71FE}"/>
              </a:ext>
            </a:extLst>
          </p:cNvPr>
          <p:cNvSpPr txBox="1"/>
          <p:nvPr/>
        </p:nvSpPr>
        <p:spPr>
          <a:xfrm>
            <a:off x="4015483" y="2374813"/>
            <a:ext cx="798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Rapports des Ecoles parisiennes sur la libération de Paris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36B684A-73E7-9B20-CDEE-4BB42095B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0" y="1559179"/>
            <a:ext cx="2453230" cy="12311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FE27224-603E-9618-E76E-76CF44D69AE0}"/>
              </a:ext>
            </a:extLst>
          </p:cNvPr>
          <p:cNvSpPr txBox="1"/>
          <p:nvPr/>
        </p:nvSpPr>
        <p:spPr>
          <a:xfrm>
            <a:off x="2553692" y="4988184"/>
            <a:ext cx="837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Sélections de documents réalisées par les Fondations, musées et centres d’archives + Portail Canopé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07477DE-57BE-E179-F517-06DB52C6D8C4}"/>
              </a:ext>
            </a:extLst>
          </p:cNvPr>
          <p:cNvGrpSpPr/>
          <p:nvPr/>
        </p:nvGrpSpPr>
        <p:grpSpPr>
          <a:xfrm>
            <a:off x="98357" y="3061440"/>
            <a:ext cx="7834251" cy="889524"/>
            <a:chOff x="84263" y="3117423"/>
            <a:chExt cx="7834251" cy="88952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2E6F4B1-AA55-D3CE-3AB5-639134B105F7}"/>
                </a:ext>
              </a:extLst>
            </p:cNvPr>
            <p:cNvSpPr txBox="1"/>
            <p:nvPr/>
          </p:nvSpPr>
          <p:spPr>
            <a:xfrm>
              <a:off x="2553692" y="3248264"/>
              <a:ext cx="536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ECPAD (photographies)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C6BFD4B-81FB-753B-13FD-58163DA95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63" y="3117423"/>
              <a:ext cx="1878101" cy="889524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1214879-8EAA-F1BF-5EAB-A143E76C8924}"/>
              </a:ext>
            </a:extLst>
          </p:cNvPr>
          <p:cNvGrpSpPr/>
          <p:nvPr/>
        </p:nvGrpSpPr>
        <p:grpSpPr>
          <a:xfrm>
            <a:off x="528705" y="4114539"/>
            <a:ext cx="7389809" cy="721733"/>
            <a:chOff x="528705" y="4114539"/>
            <a:chExt cx="7389809" cy="72173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3EFE37F-13C0-4343-B243-B4874A3E8DC3}"/>
                </a:ext>
              </a:extLst>
            </p:cNvPr>
            <p:cNvSpPr txBox="1"/>
            <p:nvPr/>
          </p:nvSpPr>
          <p:spPr>
            <a:xfrm>
              <a:off x="2553692" y="4114539"/>
              <a:ext cx="536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INA (vidéo d’archives)</a:t>
              </a:r>
            </a:p>
          </p:txBody>
        </p:sp>
        <p:pic>
          <p:nvPicPr>
            <p:cNvPr id="1026" name="Picture 2" descr="Éduthèque - Accueil">
              <a:extLst>
                <a:ext uri="{FF2B5EF4-FFF2-40B4-BE49-F238E27FC236}">
                  <a16:creationId xmlns:a16="http://schemas.microsoft.com/office/drawing/2014/main" id="{EB17B503-D7BC-1F51-BD7F-F70EB69B7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05" y="4186896"/>
              <a:ext cx="989216" cy="649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0322489-561C-98BD-2EC9-8D7C7B625AE1}"/>
              </a:ext>
            </a:extLst>
          </p:cNvPr>
          <p:cNvGrpSpPr/>
          <p:nvPr/>
        </p:nvGrpSpPr>
        <p:grpSpPr>
          <a:xfrm>
            <a:off x="697263" y="6138954"/>
            <a:ext cx="10321480" cy="676982"/>
            <a:chOff x="697263" y="6138954"/>
            <a:chExt cx="10321480" cy="67698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A6836F0-881E-D0A7-CBD6-9A69EB8469C3}"/>
                </a:ext>
              </a:extLst>
            </p:cNvPr>
            <p:cNvSpPr txBox="1"/>
            <p:nvPr/>
          </p:nvSpPr>
          <p:spPr>
            <a:xfrm>
              <a:off x="2647873" y="6292716"/>
              <a:ext cx="8370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Ressources en ligne du </a:t>
              </a:r>
              <a:r>
                <a:rPr lang="fr-FR" sz="2800" dirty="0" err="1"/>
                <a:t>Munaé</a:t>
              </a:r>
              <a:endParaRPr lang="fr-FR" sz="2800" dirty="0"/>
            </a:p>
          </p:txBody>
        </p:sp>
        <p:pic>
          <p:nvPicPr>
            <p:cNvPr id="1028" name="Picture 4" descr="Accueil - MUNAÉ">
              <a:extLst>
                <a:ext uri="{FF2B5EF4-FFF2-40B4-BE49-F238E27FC236}">
                  <a16:creationId xmlns:a16="http://schemas.microsoft.com/office/drawing/2014/main" id="{69E62FDD-A93B-11ED-F08B-916484F6D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63" y="6138954"/>
              <a:ext cx="1641316" cy="67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902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366463" cy="69074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493" y="582238"/>
            <a:ext cx="3790585" cy="583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6022731" y="5257800"/>
            <a:ext cx="542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 gauche : </a:t>
            </a:r>
            <a:r>
              <a:rPr lang="fr-FR" sz="1200" dirty="0" err="1"/>
              <a:t>Voeux</a:t>
            </a:r>
            <a:r>
              <a:rPr lang="fr-FR" sz="1200" dirty="0"/>
              <a:t> de bonne année scolaire émis par le Maréchal Pétain, le 13 octobre 1941, et adressés aux écoliers de France © </a:t>
            </a:r>
            <a:r>
              <a:rPr lang="fr-FR" sz="1200" dirty="0" err="1"/>
              <a:t>Munaé</a:t>
            </a:r>
            <a:r>
              <a:rPr lang="fr-FR" sz="1200" dirty="0"/>
              <a:t>, n° inventaire 1979-18521 ; A droite : Christiane </a:t>
            </a:r>
            <a:r>
              <a:rPr lang="fr-FR" sz="1200" dirty="0" err="1"/>
              <a:t>Crosnier</a:t>
            </a:r>
            <a:r>
              <a:rPr lang="fr-FR" sz="1200" dirty="0"/>
              <a:t>, </a:t>
            </a:r>
            <a:r>
              <a:rPr lang="fr-FR" sz="1200" i="1" dirty="0"/>
              <a:t>17 juin 1940. </a:t>
            </a:r>
            <a:r>
              <a:rPr lang="fr-FR" sz="1200" i="1" dirty="0" err="1"/>
              <a:t>Montoire</a:t>
            </a:r>
            <a:r>
              <a:rPr lang="fr-FR" sz="1200" i="1" dirty="0"/>
              <a:t> sur le Loir</a:t>
            </a:r>
            <a:r>
              <a:rPr lang="fr-FR" sz="1200" dirty="0"/>
              <a:t>, vers 1940, © </a:t>
            </a:r>
            <a:r>
              <a:rPr lang="fr-FR" sz="1200" dirty="0" err="1"/>
              <a:t>Munéaé</a:t>
            </a:r>
            <a:r>
              <a:rPr lang="fr-FR" sz="1200" dirty="0"/>
              <a:t>, inv. 1979. 09324.27 (fonds Adrienne </a:t>
            </a:r>
            <a:r>
              <a:rPr lang="fr-FR" sz="1200" dirty="0" err="1"/>
              <a:t>Jouclard</a:t>
            </a:r>
            <a:r>
              <a:rPr lang="fr-FR" sz="1200" dirty="0"/>
              <a:t>).</a:t>
            </a:r>
          </a:p>
        </p:txBody>
      </p:sp>
      <p:pic>
        <p:nvPicPr>
          <p:cNvPr id="4098" name="Picture 2" descr="MUNA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745" y="1046284"/>
            <a:ext cx="5961186" cy="397412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005146" y="211015"/>
            <a:ext cx="545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rgbClr val="FF0000"/>
                </a:solidFill>
                <a:latin typeface="Monotype Corsiva" pitchFamily="66" charset="0"/>
              </a:rPr>
              <a:t>Exemples de ressources en ligne - </a:t>
            </a:r>
            <a:r>
              <a:rPr lang="fr-FR" sz="2000" u="sng" dirty="0" err="1">
                <a:solidFill>
                  <a:srgbClr val="FF0000"/>
                </a:solidFill>
                <a:latin typeface="Monotype Corsiva" pitchFamily="66" charset="0"/>
              </a:rPr>
              <a:t>Munaé</a:t>
            </a:r>
            <a:endParaRPr lang="fr-FR" sz="2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AE911F-8910-204E-589D-EC6B549F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61" y="-682588"/>
            <a:ext cx="8113996" cy="53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15D89B-6254-B166-3EF9-D3999B0AE8B2}"/>
              </a:ext>
            </a:extLst>
          </p:cNvPr>
          <p:cNvSpPr txBox="1"/>
          <p:nvPr/>
        </p:nvSpPr>
        <p:spPr>
          <a:xfrm>
            <a:off x="4557526" y="1139461"/>
            <a:ext cx="5723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  <a:t>Présentation </a:t>
            </a:r>
            <a:br>
              <a:rPr lang="fr-FR" sz="54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</a:br>
            <a:r>
              <a:rPr lang="fr-FR" sz="54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  <a:t>de la brochure nationale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5A2E3-2D19-93B3-E4DC-B2D95AA6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84960" y="3003692"/>
            <a:ext cx="3450622" cy="21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6200138-1288-31D8-510E-CAAFAD96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199171" cy="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0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9640" y="903417"/>
            <a:ext cx="9891714" cy="50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605346" y="5187462"/>
            <a:ext cx="422031" cy="3165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635" y="0"/>
            <a:ext cx="12390635" cy="6881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33312" y="0"/>
            <a:ext cx="5210355" cy="5779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presse numérisée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9624" y="1035171"/>
            <a:ext cx="9653954" cy="50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8988" y="1604513"/>
            <a:ext cx="1355661" cy="20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273062" y="2329962"/>
            <a:ext cx="1318846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5856" y="1616318"/>
            <a:ext cx="1348471" cy="205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5571392" y="6154616"/>
            <a:ext cx="662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Toutes les images présentées sur cette page sont des captures d’écran du site Gallica, proposé par la BNF, prises le 11/09/2022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1118" y="959461"/>
            <a:ext cx="10535051" cy="48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2819" y="1027601"/>
            <a:ext cx="9822581" cy="489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2040" y="1055817"/>
            <a:ext cx="9891714" cy="50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7757746" y="5339862"/>
            <a:ext cx="422031" cy="3165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FD2F2DE-D2F0-7AFC-4BC5-8880AA434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-26376"/>
            <a:ext cx="1366463" cy="69074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4B01F5A-A8F8-CE30-B6D5-883FC19DA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3312" y="435496"/>
            <a:ext cx="10790414" cy="5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CFD6B7-C553-587E-966D-BC25FBECA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8" y="-70054"/>
            <a:ext cx="12274193" cy="699810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0E69618-09D3-C8FF-DD93-635BD6D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85098" y="-70054"/>
            <a:ext cx="1199171" cy="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e Vue De Dessus Directe D'un Bureau D'écolier Vintage Avec Un Couvercle à  Charnière Et Un Encrier Trou Sur Un Fond Isolé Banque D'Images Et Photos  Libres De Droits. Image 19753199.">
            <a:extLst>
              <a:ext uri="{FF2B5EF4-FFF2-40B4-BE49-F238E27FC236}">
                <a16:creationId xmlns:a16="http://schemas.microsoft.com/office/drawing/2014/main" id="{F884E523-0003-0574-1B1E-E98FD63D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90" y="-1"/>
            <a:ext cx="12678310" cy="70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D78AFE-4A07-DBDB-4957-9021D44A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92" y="176035"/>
            <a:ext cx="4693059" cy="650593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2B13DE30-BEAE-F481-359C-3FE534075250}"/>
              </a:ext>
            </a:extLst>
          </p:cNvPr>
          <p:cNvGrpSpPr/>
          <p:nvPr/>
        </p:nvGrpSpPr>
        <p:grpSpPr>
          <a:xfrm>
            <a:off x="2784297" y="528978"/>
            <a:ext cx="8682632" cy="5188217"/>
            <a:chOff x="2784297" y="528978"/>
            <a:chExt cx="8682632" cy="518821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4C412B4-3B4C-6214-0952-E413F7B24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886" y="528978"/>
              <a:ext cx="3753043" cy="518821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90537D-EBF0-6709-23BF-269B66903178}"/>
                </a:ext>
              </a:extLst>
            </p:cNvPr>
            <p:cNvSpPr/>
            <p:nvPr/>
          </p:nvSpPr>
          <p:spPr>
            <a:xfrm>
              <a:off x="2784297" y="703638"/>
              <a:ext cx="1767155" cy="52926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D2A489A-696E-C852-C301-E6DC24F5BCB2}"/>
              </a:ext>
            </a:extLst>
          </p:cNvPr>
          <p:cNvGrpSpPr/>
          <p:nvPr/>
        </p:nvGrpSpPr>
        <p:grpSpPr>
          <a:xfrm>
            <a:off x="2784297" y="428344"/>
            <a:ext cx="8682632" cy="5239019"/>
            <a:chOff x="2784297" y="528978"/>
            <a:chExt cx="8682632" cy="523901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A4358E3-9CEC-ACE8-F5B0-0AE8EF73B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7536" y="528978"/>
              <a:ext cx="3759393" cy="523901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F0D2C8-6CB6-9CBC-02BA-6FB7F05C7826}"/>
                </a:ext>
              </a:extLst>
            </p:cNvPr>
            <p:cNvSpPr/>
            <p:nvPr/>
          </p:nvSpPr>
          <p:spPr>
            <a:xfrm>
              <a:off x="2784297" y="1232899"/>
              <a:ext cx="2167847" cy="105823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1DF6867-C5E6-1205-1BB6-7BB0EDAE615F}"/>
              </a:ext>
            </a:extLst>
          </p:cNvPr>
          <p:cNvGrpSpPr/>
          <p:nvPr/>
        </p:nvGrpSpPr>
        <p:grpSpPr>
          <a:xfrm>
            <a:off x="2784297" y="500731"/>
            <a:ext cx="8591397" cy="5334274"/>
            <a:chOff x="2784297" y="528978"/>
            <a:chExt cx="8591397" cy="53342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B98B24-7134-CCF9-2F94-3B5798D3C2A8}"/>
                </a:ext>
              </a:extLst>
            </p:cNvPr>
            <p:cNvSpPr/>
            <p:nvPr/>
          </p:nvSpPr>
          <p:spPr>
            <a:xfrm>
              <a:off x="2784297" y="2289763"/>
              <a:ext cx="2167847" cy="94659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64E8EF0-7B22-54E3-3415-AC8777801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97250" y="528978"/>
              <a:ext cx="3778444" cy="5334274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EAF8517-8126-D0A2-918F-10AFD6AD0ED2}"/>
              </a:ext>
            </a:extLst>
          </p:cNvPr>
          <p:cNvGrpSpPr/>
          <p:nvPr/>
        </p:nvGrpSpPr>
        <p:grpSpPr>
          <a:xfrm>
            <a:off x="2806843" y="547717"/>
            <a:ext cx="8660086" cy="5359675"/>
            <a:chOff x="2791812" y="556522"/>
            <a:chExt cx="8660086" cy="53596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EC8B0E-F01A-8E63-EE70-1115D9883EDC}"/>
                </a:ext>
              </a:extLst>
            </p:cNvPr>
            <p:cNvSpPr/>
            <p:nvPr/>
          </p:nvSpPr>
          <p:spPr>
            <a:xfrm>
              <a:off x="2791812" y="3236360"/>
              <a:ext cx="2167847" cy="124317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3620AE05-676B-8034-A37B-A00FE0E8F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97250" y="556522"/>
              <a:ext cx="3854648" cy="535967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E85D309-D1E9-0D01-2219-691C867D43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95" y="1599807"/>
            <a:ext cx="2329513" cy="32554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5882CD-22C0-9ADF-2A80-C03475F80257}"/>
              </a:ext>
            </a:extLst>
          </p:cNvPr>
          <p:cNvSpPr txBox="1"/>
          <p:nvPr/>
        </p:nvSpPr>
        <p:spPr>
          <a:xfrm>
            <a:off x="53646" y="5006295"/>
            <a:ext cx="223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Brochure du CNRD 2022-2023</a:t>
            </a:r>
            <a:br>
              <a:rPr lang="fr-FR" sz="1050" dirty="0">
                <a:solidFill>
                  <a:schemeClr val="bg1"/>
                </a:solidFill>
              </a:rPr>
            </a:br>
            <a:r>
              <a:rPr lang="fr-FR" sz="1050" i="1" dirty="0">
                <a:solidFill>
                  <a:schemeClr val="bg1"/>
                </a:solidFill>
              </a:rPr>
              <a:t>La Lettre de la Fondation de la Résistance,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N° 110, septembre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3CEE56-C2A6-5D03-1EB5-0F63C9A17D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123290" y="0"/>
            <a:ext cx="1199171" cy="60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1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Une Vue De Dessus Directe D'un Bureau D'écolier Vintage Avec Un Couvercle à  Charnière Et Un Encrier Trou Sur Un Fond Isolé Banque D'Images Et Photos  Libres De Droits. Image 19753199.">
            <a:extLst>
              <a:ext uri="{FF2B5EF4-FFF2-40B4-BE49-F238E27FC236}">
                <a16:creationId xmlns:a16="http://schemas.microsoft.com/office/drawing/2014/main" id="{6B582BC9-BCDC-D53C-9922-78B61166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90" y="-1"/>
            <a:ext cx="12678310" cy="70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EB9E23-ECB1-84AC-85BF-712DDCAB5E4C}"/>
              </a:ext>
            </a:extLst>
          </p:cNvPr>
          <p:cNvGrpSpPr/>
          <p:nvPr/>
        </p:nvGrpSpPr>
        <p:grpSpPr>
          <a:xfrm>
            <a:off x="2719859" y="444532"/>
            <a:ext cx="7956959" cy="5664491"/>
            <a:chOff x="2426561" y="358268"/>
            <a:chExt cx="7956959" cy="566449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386A186-CB3C-E9FB-803D-0A662536A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6561" y="358268"/>
              <a:ext cx="3968954" cy="566449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2FB06F9-358C-0765-1DCA-16DABFF1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5515" y="377319"/>
              <a:ext cx="3988005" cy="5645440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797165F-AC07-8AF6-3313-31EAEC79A88B}"/>
              </a:ext>
            </a:extLst>
          </p:cNvPr>
          <p:cNvGrpSpPr/>
          <p:nvPr/>
        </p:nvGrpSpPr>
        <p:grpSpPr>
          <a:xfrm>
            <a:off x="95076" y="1674688"/>
            <a:ext cx="6213257" cy="4253501"/>
            <a:chOff x="95076" y="1674688"/>
            <a:chExt cx="6213257" cy="4253501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2C9067F5-85FD-252C-0EF7-85E9668F8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6" y="1722132"/>
              <a:ext cx="2295525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93DDFB5-AEA0-5694-0B80-D522A92E2AB3}"/>
                </a:ext>
              </a:extLst>
            </p:cNvPr>
            <p:cNvGrpSpPr/>
            <p:nvPr/>
          </p:nvGrpSpPr>
          <p:grpSpPr>
            <a:xfrm>
              <a:off x="152251" y="1674688"/>
              <a:ext cx="6156082" cy="4253501"/>
              <a:chOff x="152251" y="1674688"/>
              <a:chExt cx="6156082" cy="425350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576383-8A5D-B2FD-2F3F-9B2315741841}"/>
                  </a:ext>
                </a:extLst>
              </p:cNvPr>
              <p:cNvSpPr/>
              <p:nvPr/>
            </p:nvSpPr>
            <p:spPr>
              <a:xfrm>
                <a:off x="2537717" y="1674688"/>
                <a:ext cx="3770616" cy="4253501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DF43338-5C31-529F-0831-82BE430F6180}"/>
                  </a:ext>
                </a:extLst>
              </p:cNvPr>
              <p:cNvSpPr txBox="1"/>
              <p:nvPr/>
            </p:nvSpPr>
            <p:spPr>
              <a:xfrm>
                <a:off x="152251" y="2406343"/>
                <a:ext cx="22023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Cadrage historique</a:t>
                </a:r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1F34A8F-0AFA-3A1D-EDA2-1B69C64007CA}"/>
              </a:ext>
            </a:extLst>
          </p:cNvPr>
          <p:cNvGrpSpPr/>
          <p:nvPr/>
        </p:nvGrpSpPr>
        <p:grpSpPr>
          <a:xfrm>
            <a:off x="6569879" y="3312332"/>
            <a:ext cx="5986550" cy="2729478"/>
            <a:chOff x="6527218" y="3429000"/>
            <a:chExt cx="5986550" cy="2729478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CD05F7C2-E60B-A9F1-53E2-C38210F49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1054" y="3681906"/>
              <a:ext cx="2342714" cy="247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2C2D673-1A32-6344-24AE-E5507C9975E5}"/>
                </a:ext>
              </a:extLst>
            </p:cNvPr>
            <p:cNvGrpSpPr/>
            <p:nvPr/>
          </p:nvGrpSpPr>
          <p:grpSpPr>
            <a:xfrm>
              <a:off x="6527218" y="3429000"/>
              <a:ext cx="5664782" cy="2374187"/>
              <a:chOff x="6527218" y="3429000"/>
              <a:chExt cx="5664782" cy="237418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1172D3-C444-4B14-9BAD-A6EB9392CB2B}"/>
                  </a:ext>
                </a:extLst>
              </p:cNvPr>
              <p:cNvSpPr/>
              <p:nvPr/>
            </p:nvSpPr>
            <p:spPr>
              <a:xfrm>
                <a:off x="6527218" y="3429000"/>
                <a:ext cx="3770616" cy="237418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F747E12-EDFF-3048-97A8-34A2EC6B84A3}"/>
                  </a:ext>
                </a:extLst>
              </p:cNvPr>
              <p:cNvSpPr txBox="1"/>
              <p:nvPr/>
            </p:nvSpPr>
            <p:spPr>
              <a:xfrm>
                <a:off x="10489915" y="4048861"/>
                <a:ext cx="170208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Encadré : Focus sur un mouvement, une personne, un établissement, un aspect du sujet</a:t>
                </a:r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5A43CC0-CD5A-C0F3-21D8-02785E6A845A}"/>
              </a:ext>
            </a:extLst>
          </p:cNvPr>
          <p:cNvGrpSpPr/>
          <p:nvPr/>
        </p:nvGrpSpPr>
        <p:grpSpPr>
          <a:xfrm>
            <a:off x="6419490" y="554803"/>
            <a:ext cx="6047089" cy="2267466"/>
            <a:chOff x="6419490" y="554803"/>
            <a:chExt cx="6047089" cy="2267466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DF719FF7-1E29-B7CD-F617-D5FFD26DE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1054" y="621994"/>
              <a:ext cx="2295525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E8B9A3D8-A1B5-AEBF-0B1B-BFC478F1B889}"/>
                </a:ext>
              </a:extLst>
            </p:cNvPr>
            <p:cNvGrpSpPr/>
            <p:nvPr/>
          </p:nvGrpSpPr>
          <p:grpSpPr>
            <a:xfrm>
              <a:off x="6419490" y="554803"/>
              <a:ext cx="5796485" cy="2157575"/>
              <a:chOff x="6419490" y="554803"/>
              <a:chExt cx="5796485" cy="215757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B5014B-9682-ABB4-D676-592325EBB7C2}"/>
                  </a:ext>
                </a:extLst>
              </p:cNvPr>
              <p:cNvSpPr/>
              <p:nvPr/>
            </p:nvSpPr>
            <p:spPr>
              <a:xfrm>
                <a:off x="6419490" y="554803"/>
                <a:ext cx="1460790" cy="21575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A99BE1DF-9104-EE2E-5751-D4406328F371}"/>
                  </a:ext>
                </a:extLst>
              </p:cNvPr>
              <p:cNvSpPr txBox="1"/>
              <p:nvPr/>
            </p:nvSpPr>
            <p:spPr>
              <a:xfrm>
                <a:off x="10470702" y="914400"/>
                <a:ext cx="17452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Des documents sources</a:t>
                </a:r>
              </a:p>
            </p:txBody>
          </p:sp>
        </p:grp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79C41231-9ABE-475D-9C46-4FF047637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123" y="710712"/>
            <a:ext cx="4000706" cy="534062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1C2E47D-F559-4D8D-4C8A-918D7922A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208" y="494523"/>
            <a:ext cx="3949903" cy="5607338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1BA0119A-505F-8901-8A61-FA78EA58CBD2}"/>
              </a:ext>
            </a:extLst>
          </p:cNvPr>
          <p:cNvGrpSpPr/>
          <p:nvPr/>
        </p:nvGrpSpPr>
        <p:grpSpPr>
          <a:xfrm>
            <a:off x="361866" y="4124629"/>
            <a:ext cx="5864321" cy="2200275"/>
            <a:chOff x="361866" y="4124629"/>
            <a:chExt cx="5864321" cy="2200275"/>
          </a:xfrm>
        </p:grpSpPr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C2E33AD7-0FC0-E491-8DFC-37E98C2B9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66" y="4124629"/>
              <a:ext cx="2295525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9FC940E4-8D3C-E81D-0C5D-785AF55702BB}"/>
                </a:ext>
              </a:extLst>
            </p:cNvPr>
            <p:cNvGrpSpPr/>
            <p:nvPr/>
          </p:nvGrpSpPr>
          <p:grpSpPr>
            <a:xfrm>
              <a:off x="616672" y="4715838"/>
              <a:ext cx="5609515" cy="929811"/>
              <a:chOff x="616672" y="4715838"/>
              <a:chExt cx="5609515" cy="92981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3BDBBD-CAE0-D3C9-B5CA-96DBCA419F4E}"/>
                  </a:ext>
                </a:extLst>
              </p:cNvPr>
              <p:cNvSpPr/>
              <p:nvPr/>
            </p:nvSpPr>
            <p:spPr>
              <a:xfrm>
                <a:off x="3779523" y="4720975"/>
                <a:ext cx="2446664" cy="924674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1663C5A-D407-F9C6-EF96-37E4FEC6CC58}"/>
                  </a:ext>
                </a:extLst>
              </p:cNvPr>
              <p:cNvSpPr txBox="1"/>
              <p:nvPr/>
            </p:nvSpPr>
            <p:spPr>
              <a:xfrm>
                <a:off x="616672" y="4715838"/>
                <a:ext cx="17859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rgbClr val="002060"/>
                    </a:solidFill>
                    <a:latin typeface="Monotype Corsiva" panose="03010101010201010101" pitchFamily="66" charset="0"/>
                  </a:rPr>
                  <a:t>Des ressources numériques</a:t>
                </a:r>
              </a:p>
            </p:txBody>
          </p:sp>
        </p:grp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F6A0E98-FCEC-024E-283D-9BE45A4446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98577" y="0"/>
            <a:ext cx="1199171" cy="60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2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e Vue De Dessus Directe D'un Bureau D'écolier Vintage Avec Un Couvercle à  Charnière Et Un Encrier Trou Sur Un Fond Isolé Banque D'Images Et Photos  Libres De Droits. Image 19753199.">
            <a:extLst>
              <a:ext uri="{FF2B5EF4-FFF2-40B4-BE49-F238E27FC236}">
                <a16:creationId xmlns:a16="http://schemas.microsoft.com/office/drawing/2014/main" id="{F884E523-0003-0574-1B1E-E98FD63D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90" y="-1"/>
            <a:ext cx="12678310" cy="70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D78AFE-4A07-DBDB-4957-9021D44A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92" y="176035"/>
            <a:ext cx="4693059" cy="650593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5D2A489A-696E-C852-C301-E6DC24F5BCB2}"/>
              </a:ext>
            </a:extLst>
          </p:cNvPr>
          <p:cNvGrpSpPr/>
          <p:nvPr/>
        </p:nvGrpSpPr>
        <p:grpSpPr>
          <a:xfrm>
            <a:off x="2768729" y="505940"/>
            <a:ext cx="8682632" cy="5239019"/>
            <a:chOff x="2784297" y="528978"/>
            <a:chExt cx="8682632" cy="523901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A4358E3-9CEC-ACE8-F5B0-0AE8EF73B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7536" y="528978"/>
              <a:ext cx="3759393" cy="523901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F0D2C8-6CB6-9CBC-02BA-6FB7F05C7826}"/>
                </a:ext>
              </a:extLst>
            </p:cNvPr>
            <p:cNvSpPr/>
            <p:nvPr/>
          </p:nvSpPr>
          <p:spPr>
            <a:xfrm>
              <a:off x="2784297" y="1232899"/>
              <a:ext cx="2167847" cy="105823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E85D309-D1E9-0D01-2219-691C867D4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5" y="1599807"/>
            <a:ext cx="2329513" cy="32554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5882CD-22C0-9ADF-2A80-C03475F80257}"/>
              </a:ext>
            </a:extLst>
          </p:cNvPr>
          <p:cNvSpPr txBox="1"/>
          <p:nvPr/>
        </p:nvSpPr>
        <p:spPr>
          <a:xfrm>
            <a:off x="53646" y="5006295"/>
            <a:ext cx="223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Brochure du CNRD 2022-2023</a:t>
            </a:r>
            <a:br>
              <a:rPr lang="fr-FR" sz="1050" dirty="0">
                <a:solidFill>
                  <a:schemeClr val="bg1"/>
                </a:solidFill>
              </a:rPr>
            </a:br>
            <a:r>
              <a:rPr lang="fr-FR" sz="1050" i="1" dirty="0">
                <a:solidFill>
                  <a:schemeClr val="bg1"/>
                </a:solidFill>
              </a:rPr>
              <a:t>La Lettre de la Fondation de la Résistance,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N° 110, septembre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6E7DB5-185E-77B7-FE17-AD47E63A6B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123290" y="0"/>
            <a:ext cx="1199171" cy="60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1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all images libres de droit, photos de Wall |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3556" name="Picture 4" descr="Noël 1941, un cadeau pour la propagande du régime de Vichy"/>
          <p:cNvPicPr>
            <a:picLocks noChangeAspect="1" noChangeArrowheads="1"/>
          </p:cNvPicPr>
          <p:nvPr/>
        </p:nvPicPr>
        <p:blipFill>
          <a:blip r:embed="rId4"/>
          <a:srcRect l="1452" t="2431" r="1291" b="3955"/>
          <a:stretch>
            <a:fillRect/>
          </a:stretch>
        </p:blipFill>
        <p:spPr bwMode="auto">
          <a:xfrm>
            <a:off x="1934307" y="198639"/>
            <a:ext cx="8576585" cy="591201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14121" y="6257836"/>
            <a:ext cx="7923964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r-FR" sz="11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Affiche de Alain Saint-</a:t>
            </a:r>
            <a:r>
              <a:rPr lang="fr-FR" sz="11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Ogan</a:t>
            </a:r>
            <a:r>
              <a:rPr lang="fr-FR" sz="11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(octobre 1940), Archives départementales de l’Indre, 1365w272,</a:t>
            </a:r>
          </a:p>
          <a:p>
            <a:pPr algn="r"/>
            <a:r>
              <a:rPr lang="fr-FR" sz="11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Inclue dans le Brochure du CNRD 2022-2023, « L’Ecole et la Résistance : des jours sombres aux lendemains de la Libération  (1940-45) »</a:t>
            </a:r>
          </a:p>
          <a:p>
            <a:pPr algn="r"/>
            <a:r>
              <a:rPr lang="fr-FR" sz="1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lettre de la Fondation de la Résistance</a:t>
            </a:r>
            <a:r>
              <a:rPr lang="fr-FR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n° 110, septembre 2022</a:t>
            </a:r>
            <a:endParaRPr lang="fr-FR" sz="11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19808"/>
            <a:ext cx="3842238" cy="56798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61892" y="249115"/>
            <a:ext cx="4762500" cy="56798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00600" y="328246"/>
            <a:ext cx="835269" cy="1025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051539" y="550984"/>
            <a:ext cx="1359876" cy="1884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59976" y="1881553"/>
            <a:ext cx="2455985" cy="1884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826370" y="1169377"/>
            <a:ext cx="2526322" cy="4167554"/>
            <a:chOff x="5826370" y="1169377"/>
            <a:chExt cx="2526322" cy="4167554"/>
          </a:xfrm>
        </p:grpSpPr>
        <p:sp>
          <p:nvSpPr>
            <p:cNvPr id="10" name="Rectangle 9"/>
            <p:cNvSpPr/>
            <p:nvPr/>
          </p:nvSpPr>
          <p:spPr>
            <a:xfrm>
              <a:off x="5826370" y="1169377"/>
              <a:ext cx="1954822" cy="7825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5678" y="2083777"/>
              <a:ext cx="1954822" cy="48064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6262" y="4914900"/>
              <a:ext cx="1336430" cy="4220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741376" y="2587868"/>
            <a:ext cx="4580793" cy="1884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676221-2C41-292E-2967-765D245527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199171" cy="60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4"/>
            <a:ext cx="12390635" cy="68810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6867" y="6457890"/>
            <a:ext cx="1118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Rapport de 1941, Archives départementales du Puy-de-Dôme, 418W92 -  -  Reproduite dans la </a:t>
            </a:r>
            <a:r>
              <a:rPr lang="fr-FR" sz="1200" i="1" dirty="0"/>
              <a:t>Lettre de la Fondation de la Résistance</a:t>
            </a:r>
            <a:r>
              <a:rPr lang="fr-FR" sz="1200" dirty="0"/>
              <a:t> dédiée au CNRD, n°  110, septembre 2022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619BF1-03E8-5063-088E-29D0527C3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48"/>
          <a:stretch/>
        </p:blipFill>
        <p:spPr>
          <a:xfrm>
            <a:off x="2418277" y="254907"/>
            <a:ext cx="9467306" cy="59404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0E12A8-147B-92CF-7037-3D9403FB5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199171" cy="606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70711E-B9BF-9EE8-9DA3-642E1257887E}"/>
              </a:ext>
            </a:extLst>
          </p:cNvPr>
          <p:cNvSpPr/>
          <p:nvPr/>
        </p:nvSpPr>
        <p:spPr>
          <a:xfrm rot="249816">
            <a:off x="5271990" y="3143404"/>
            <a:ext cx="6061753" cy="688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28057-B97A-4C78-1167-D771D8B8F36F}"/>
              </a:ext>
            </a:extLst>
          </p:cNvPr>
          <p:cNvSpPr/>
          <p:nvPr/>
        </p:nvSpPr>
        <p:spPr>
          <a:xfrm rot="249816">
            <a:off x="5208636" y="3871156"/>
            <a:ext cx="6061753" cy="688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3E3BC-CE77-3E4C-5CD1-00EE143428CA}"/>
              </a:ext>
            </a:extLst>
          </p:cNvPr>
          <p:cNvSpPr/>
          <p:nvPr/>
        </p:nvSpPr>
        <p:spPr>
          <a:xfrm rot="249816">
            <a:off x="4931553" y="4495894"/>
            <a:ext cx="6061753" cy="679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169C-5F63-5F55-48D3-74F474CD6204}"/>
              </a:ext>
            </a:extLst>
          </p:cNvPr>
          <p:cNvSpPr/>
          <p:nvPr/>
        </p:nvSpPr>
        <p:spPr>
          <a:xfrm rot="249816">
            <a:off x="4691318" y="5165051"/>
            <a:ext cx="3575380" cy="3259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0F6D3-6FDD-7BFF-DFC4-D673322AA8A1}"/>
              </a:ext>
            </a:extLst>
          </p:cNvPr>
          <p:cNvSpPr/>
          <p:nvPr/>
        </p:nvSpPr>
        <p:spPr>
          <a:xfrm rot="249816">
            <a:off x="8876155" y="777498"/>
            <a:ext cx="1875012" cy="6190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e Vue De Dessus Directe D'un Bureau D'écolier Vintage Avec Un Couvercle à  Charnière Et Un Encrier Trou Sur Un Fond Isolé Banque D'Images Et Photos  Libres De Droits. Image 19753199.">
            <a:extLst>
              <a:ext uri="{FF2B5EF4-FFF2-40B4-BE49-F238E27FC236}">
                <a16:creationId xmlns:a16="http://schemas.microsoft.com/office/drawing/2014/main" id="{F884E523-0003-0574-1B1E-E98FD63D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90" y="-1"/>
            <a:ext cx="12678310" cy="70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D78AFE-4A07-DBDB-4957-9021D44A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92" y="176035"/>
            <a:ext cx="4693059" cy="6505930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51DF6867-C5E6-1205-1BB6-7BB0EDAE615F}"/>
              </a:ext>
            </a:extLst>
          </p:cNvPr>
          <p:cNvGrpSpPr/>
          <p:nvPr/>
        </p:nvGrpSpPr>
        <p:grpSpPr>
          <a:xfrm>
            <a:off x="2856217" y="560417"/>
            <a:ext cx="8591397" cy="5334274"/>
            <a:chOff x="2784297" y="528978"/>
            <a:chExt cx="8591397" cy="53342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B98B24-7134-CCF9-2F94-3B5798D3C2A8}"/>
                </a:ext>
              </a:extLst>
            </p:cNvPr>
            <p:cNvSpPr/>
            <p:nvPr/>
          </p:nvSpPr>
          <p:spPr>
            <a:xfrm>
              <a:off x="2784297" y="2289763"/>
              <a:ext cx="2167847" cy="94659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64E8EF0-7B22-54E3-3415-AC8777801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7250" y="528978"/>
              <a:ext cx="3778444" cy="5334274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E85D309-D1E9-0D01-2219-691C867D4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5" y="1599807"/>
            <a:ext cx="2329513" cy="32554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5882CD-22C0-9ADF-2A80-C03475F80257}"/>
              </a:ext>
            </a:extLst>
          </p:cNvPr>
          <p:cNvSpPr txBox="1"/>
          <p:nvPr/>
        </p:nvSpPr>
        <p:spPr>
          <a:xfrm>
            <a:off x="53646" y="5006295"/>
            <a:ext cx="223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Brochure du CNRD 2022-2023</a:t>
            </a:r>
            <a:br>
              <a:rPr lang="fr-FR" sz="1050" dirty="0">
                <a:solidFill>
                  <a:schemeClr val="bg1"/>
                </a:solidFill>
              </a:rPr>
            </a:br>
            <a:r>
              <a:rPr lang="fr-FR" sz="1050" i="1" dirty="0">
                <a:solidFill>
                  <a:schemeClr val="bg1"/>
                </a:solidFill>
              </a:rPr>
              <a:t>La Lettre de la Fondation de la Résistance,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N° 110, septembre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3A09D7-DDAB-2BE5-E7C5-B3C15C126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-123290" y="24430"/>
            <a:ext cx="1199171" cy="60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7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6C22928-4742-9759-E5E5-FD1F1FE0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90635" cy="68810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4905" y="-259718"/>
            <a:ext cx="5287992" cy="671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0977" y="409347"/>
            <a:ext cx="7351023" cy="17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325" y="1116623"/>
            <a:ext cx="100591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9132" y="1262246"/>
            <a:ext cx="10889328" cy="433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e 10"/>
          <p:cNvGrpSpPr/>
          <p:nvPr/>
        </p:nvGrpSpPr>
        <p:grpSpPr>
          <a:xfrm>
            <a:off x="1492805" y="1270186"/>
            <a:ext cx="8928588" cy="2685605"/>
            <a:chOff x="2783132" y="493102"/>
            <a:chExt cx="8928588" cy="26856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11355" y="493102"/>
              <a:ext cx="4000365" cy="118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3132" y="1919655"/>
              <a:ext cx="6747730" cy="125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Image 11" descr="C:\Users\Helene\Downloads\Valmy_['puis'_Organe_de_la_[...]_bpt6k879003x_2.jpeg"/>
          <p:cNvPicPr/>
          <p:nvPr/>
        </p:nvPicPr>
        <p:blipFill>
          <a:blip r:embed="rId10" cstate="print"/>
          <a:srcRect l="7526" t="5121" r="8030" b="5121"/>
          <a:stretch>
            <a:fillRect/>
          </a:stretch>
        </p:blipFill>
        <p:spPr bwMode="auto">
          <a:xfrm>
            <a:off x="4997219" y="232996"/>
            <a:ext cx="5292969" cy="59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492805" y="6488723"/>
            <a:ext cx="10699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Journal </a:t>
            </a:r>
            <a:r>
              <a:rPr lang="fr-FR" sz="1100" i="1" dirty="0"/>
              <a:t>Valmy</a:t>
            </a:r>
            <a:r>
              <a:rPr lang="fr-FR" sz="1100" dirty="0"/>
              <a:t>, 14 juillet 1942. Source : </a:t>
            </a:r>
            <a:r>
              <a:rPr lang="fr-FR" sz="1100" dirty="0" err="1"/>
              <a:t>Gallica</a:t>
            </a:r>
            <a:r>
              <a:rPr lang="fr-FR" sz="1100" dirty="0"/>
              <a:t> – BNF (consulté le 13/03/2022) -  Reproduite dans la </a:t>
            </a:r>
            <a:r>
              <a:rPr lang="fr-FR" sz="1100" i="1" dirty="0"/>
              <a:t>Lettre de la Fondation de la Résistance</a:t>
            </a:r>
            <a:r>
              <a:rPr lang="fr-FR" sz="1100" dirty="0"/>
              <a:t> dédiée au CNRD, n°  110, septembre 2022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38E9D5-AB13-8C48-D554-64CAFC89BE5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4"/>
          <a:stretch/>
        </p:blipFill>
        <p:spPr>
          <a:xfrm>
            <a:off x="0" y="0"/>
            <a:ext cx="1199171" cy="60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0.7|1.1|0.6|1.1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3|1.3|2.7|2.2|0.5|0.7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3|1.3|2.7|2.2|0.5|0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6|0.7|1.3|1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|0.7|1.4|1.3|1.2|1.6|1.5|0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0.9|0.5|0.8|0.6|0.8|0.7|1.3|1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0.7|1.1|0.6|1.1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0.7|1.2|0.8|1.1|0.9|0.5|0.8|1.3|0.8|1.9|0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0.7|1.1|0.6|1.1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7|1.4|1.1|0.7|0.7|2.1|0.8|1.4|0.7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0.7|1.1|0.6|1.1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0.6|1|0.8|0.5|0.6|1.6|0.6|0.6|1.4|0.8|1.5|0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1.3|1.4|1.6|0.9|0.8|1.4|0.8|1.2|1.4|1.9|2.9|0.9|1.9|1.3|0.7|1.2|0.6|1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794</Words>
  <Application>Microsoft Office PowerPoint</Application>
  <PresentationFormat>Grand écran</PresentationFormat>
  <Paragraphs>69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Monotype Corsiva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raphaelle bellon</dc:creator>
  <cp:lastModifiedBy>raphaelle bellon</cp:lastModifiedBy>
  <cp:revision>60</cp:revision>
  <dcterms:created xsi:type="dcterms:W3CDTF">2022-09-06T11:43:34Z</dcterms:created>
  <dcterms:modified xsi:type="dcterms:W3CDTF">2022-10-25T07:50:35Z</dcterms:modified>
</cp:coreProperties>
</file>